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4" r:id="rId2"/>
    <p:sldId id="285" r:id="rId3"/>
    <p:sldId id="256" r:id="rId4"/>
    <p:sldId id="257" r:id="rId5"/>
    <p:sldId id="259" r:id="rId6"/>
    <p:sldId id="274" r:id="rId7"/>
    <p:sldId id="275" r:id="rId8"/>
    <p:sldId id="276" r:id="rId9"/>
    <p:sldId id="277" r:id="rId10"/>
    <p:sldId id="278" r:id="rId11"/>
    <p:sldId id="279" r:id="rId12"/>
    <p:sldId id="258" r:id="rId13"/>
    <p:sldId id="273" r:id="rId14"/>
    <p:sldId id="281" r:id="rId15"/>
    <p:sldId id="282" r:id="rId16"/>
    <p:sldId id="260" r:id="rId17"/>
    <p:sldId id="261" r:id="rId18"/>
    <p:sldId id="262" r:id="rId19"/>
    <p:sldId id="263" r:id="rId20"/>
    <p:sldId id="264" r:id="rId21"/>
    <p:sldId id="265" r:id="rId22"/>
    <p:sldId id="268" r:id="rId23"/>
    <p:sldId id="267" r:id="rId24"/>
    <p:sldId id="266" r:id="rId25"/>
    <p:sldId id="269" r:id="rId26"/>
    <p:sldId id="270" r:id="rId27"/>
    <p:sldId id="271" r:id="rId28"/>
    <p:sldId id="272" r:id="rId29"/>
    <p:sldId id="283" r:id="rId3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DA768-B9FC-4EB3-8678-805747F3218A}" type="datetimeFigureOut">
              <a:rPr lang="fa-IR" smtClean="0"/>
              <a:pPr/>
              <a:t>1435/06/06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5FCE6FD-CE5C-4EDD-8F59-B11025CA285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1270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ADA768-B9FC-4EB3-8678-805747F3218A}" type="datetimeFigureOut">
              <a:rPr lang="fa-IR" smtClean="0"/>
              <a:pPr/>
              <a:t>1435/06/06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FCE6FD-CE5C-4EDD-8F59-B11025CA285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fa-IR" sz="2800" b="1" smtClean="0"/>
              <a:t>تغییرات عبور فاضلاب از برکه های اختیاری</a:t>
            </a:r>
            <a:endParaRPr lang="fa-IR" sz="2800"/>
          </a:p>
        </p:txBody>
      </p:sp>
      <p:sp>
        <p:nvSpPr>
          <p:cNvPr id="3" name="Content Placeholder 2"/>
          <p:cNvSpPr>
            <a:spLocks noGrp="1"/>
          </p:cNvSpPr>
          <p:nvPr>
            <p:ph idx="1"/>
          </p:nvPr>
        </p:nvSpPr>
        <p:spPr>
          <a:xfrm>
            <a:off x="457200" y="928670"/>
            <a:ext cx="8229600" cy="5197493"/>
          </a:xfrm>
        </p:spPr>
        <p:txBody>
          <a:bodyPr>
            <a:normAutofit/>
          </a:bodyPr>
          <a:lstStyle/>
          <a:p>
            <a:pPr>
              <a:buFont typeface="Wingdings" pitchFamily="2" charset="2"/>
              <a:buChar char="Ø"/>
            </a:pPr>
            <a:r>
              <a:rPr lang="fa-IR" b="1" smtClean="0"/>
              <a:t>جامدات معلق فاضلاب در کف برکه ته نشین شده و تشکیل لایه لجن را می دهد که در این لایه لجن فعالیت های بیولوژیکی بی هوازی اتفاق می افتد .</a:t>
            </a:r>
          </a:p>
          <a:p>
            <a:pPr>
              <a:buNone/>
            </a:pPr>
            <a:endParaRPr lang="en-US" smtClean="0"/>
          </a:p>
          <a:p>
            <a:pPr>
              <a:buFont typeface="Wingdings" pitchFamily="2" charset="2"/>
              <a:buChar char="Ø"/>
            </a:pPr>
            <a:r>
              <a:rPr lang="fa-IR" b="1" smtClean="0"/>
              <a:t>مواد آلی محلول و کلوئیدی فاضلاب توسط باکتری های هوازی و اختیاری در حضور اکسیژن محلول تثبیت شده و در نهایت مواد بی اثر آن به صورت لجن در کف برکه تجمع می یابد . تثبیت مواد آلی در برکه ها از طریق باکتری های هتروترف همچون پسودوموناس ، فلاووباکتریم ، اکرموباکتر و آلکالیژنس صورت می گیرد . </a:t>
            </a:r>
            <a:endParaRPr lang="en-US" smtClean="0"/>
          </a:p>
          <a:p>
            <a:pPr>
              <a:buFont typeface="Wingdings" pitchFamily="2" charset="2"/>
              <a:buChar char="Ø"/>
            </a:pPr>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r>
              <a:rPr lang="fa-IR" b="1" smtClean="0"/>
              <a:t> برکه های هوازی</a:t>
            </a:r>
            <a:endParaRPr lang="fa-IR"/>
          </a:p>
        </p:txBody>
      </p:sp>
      <p:sp>
        <p:nvSpPr>
          <p:cNvPr id="3" name="Content Placeholder 2"/>
          <p:cNvSpPr>
            <a:spLocks noGrp="1"/>
          </p:cNvSpPr>
          <p:nvPr>
            <p:ph idx="1"/>
          </p:nvPr>
        </p:nvSpPr>
        <p:spPr>
          <a:xfrm>
            <a:off x="428596" y="1000108"/>
            <a:ext cx="8501122" cy="5643602"/>
          </a:xfrm>
        </p:spPr>
        <p:txBody>
          <a:bodyPr/>
          <a:lstStyle/>
          <a:p>
            <a:pPr marL="514350" indent="-514350">
              <a:buNone/>
            </a:pPr>
            <a:r>
              <a:rPr lang="fa-IR" b="1" smtClean="0"/>
              <a:t>در برکه های هوازی اکسیژن محلول در تمام نقاط برکه وجود داشته و فعالیت های بیولوژیکی کلا به صورت هوازی انجام می گیرد </a:t>
            </a:r>
          </a:p>
          <a:p>
            <a:pPr marL="514350" indent="-514350">
              <a:buFont typeface="+mj-lt"/>
              <a:buAutoNum type="arabicPeriod"/>
            </a:pPr>
            <a:r>
              <a:rPr lang="fa-IR" b="1" smtClean="0"/>
              <a:t>برکه های هوازی کم بار</a:t>
            </a:r>
          </a:p>
          <a:p>
            <a:pPr marL="514350" indent="-514350">
              <a:buFont typeface="+mj-lt"/>
              <a:buAutoNum type="arabicPeriod"/>
            </a:pPr>
            <a:endParaRPr lang="fa-IR" b="1" smtClean="0"/>
          </a:p>
          <a:p>
            <a:pPr marL="514350" indent="-514350">
              <a:buFont typeface="+mj-lt"/>
              <a:buAutoNum type="arabicPeriod"/>
            </a:pPr>
            <a:r>
              <a:rPr lang="fa-IR" b="1" smtClean="0"/>
              <a:t>برکه های هوازی پر بار</a:t>
            </a:r>
          </a:p>
          <a:p>
            <a:pPr marL="514350" indent="-514350">
              <a:buFont typeface="+mj-lt"/>
              <a:buAutoNum type="arabicPeriod"/>
            </a:pPr>
            <a:endParaRPr lang="fa-IR" b="1" smtClean="0"/>
          </a:p>
          <a:p>
            <a:pPr marL="514350" indent="-514350">
              <a:buFont typeface="+mj-lt"/>
              <a:buAutoNum type="arabicPeriod"/>
            </a:pPr>
            <a:r>
              <a:rPr lang="fa-IR" b="1" smtClean="0"/>
              <a:t>  برکه های هوازی تکمیلی </a:t>
            </a:r>
          </a:p>
          <a:p>
            <a:pPr marL="514350" indent="-514350">
              <a:buNone/>
            </a:pPr>
            <a:endParaRPr lang="fa-IR"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راندمان تصفیه در مناطق سردسیر</a:t>
            </a:r>
            <a:endParaRPr lang="fa-IR"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arenR"/>
            </a:pPr>
            <a:r>
              <a:rPr lang="fa-IR" b="1" dirty="0" smtClean="0"/>
              <a:t>راندمان تصفیه در برکه ها در مناطق دارای آب و هوای گرم در حد مطلوب است </a:t>
            </a:r>
          </a:p>
          <a:p>
            <a:pPr marL="514350" indent="-514350">
              <a:buFont typeface="+mj-lt"/>
              <a:buAutoNum type="arabicParenR"/>
            </a:pPr>
            <a:r>
              <a:rPr lang="fa-IR" b="1" dirty="0" smtClean="0"/>
              <a:t>در عین حال از آنها می توان برای تصفیه فاضلاب در مناطق سردسیر هم استفاده نمود.</a:t>
            </a:r>
          </a:p>
          <a:p>
            <a:pPr marL="514350" indent="-514350">
              <a:buFont typeface="+mj-lt"/>
              <a:buAutoNum type="arabicParenR"/>
            </a:pPr>
            <a:r>
              <a:rPr lang="fa-IR" b="1" dirty="0" smtClean="0"/>
              <a:t> در مناطق سردسیر زمان طولانی تر برای تصفیه فاضلاب مورد نیاز خواهد بود.</a:t>
            </a:r>
          </a:p>
          <a:p>
            <a:pPr marL="514350" indent="-514350">
              <a:buFont typeface="+mj-lt"/>
              <a:buAutoNum type="arabicParenR"/>
            </a:pPr>
            <a:r>
              <a:rPr lang="fa-IR" b="1" dirty="0" smtClean="0"/>
              <a:t> راندمان تصفیه در این روش عمدتا بستگی به نور خورشید ، درجه حرارت و شدت  وزش باد و ...  داشته که این پارامترها مستقیما بر روی بیولوژی سیستم دارای تاثیر می باشند.</a:t>
            </a:r>
          </a:p>
          <a:p>
            <a:pPr>
              <a:buNone/>
            </a:pPr>
            <a:r>
              <a:rPr lang="fa-IR" b="1" dirty="0" smtClean="0"/>
              <a:t>5)   پساب خروجی از برکه ها از نظر کیفیت میکروبی و شیمیایی در حدی است که از ان می توان برای آبیاری زمین های کشاورزی و دیگر مصارف استفاده نمود </a:t>
            </a:r>
          </a:p>
          <a:p>
            <a:endParaRPr lang="fa-IR" b="1" dirty="0" smtClean="0"/>
          </a:p>
          <a:p>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fa-IR" sz="2800" b="1" smtClean="0"/>
              <a:t> فاکتورهای موثر در تصفیه در برکه های تثبیت </a:t>
            </a:r>
            <a:endParaRPr lang="fa-IR" sz="2800"/>
          </a:p>
        </p:txBody>
      </p:sp>
      <p:sp>
        <p:nvSpPr>
          <p:cNvPr id="3" name="Content Placeholder 2"/>
          <p:cNvSpPr>
            <a:spLocks noGrp="1"/>
          </p:cNvSpPr>
          <p:nvPr>
            <p:ph idx="1"/>
          </p:nvPr>
        </p:nvSpPr>
        <p:spPr>
          <a:xfrm>
            <a:off x="457200" y="1142984"/>
            <a:ext cx="8229600" cy="4983179"/>
          </a:xfrm>
        </p:spPr>
        <p:txBody>
          <a:bodyPr/>
          <a:lstStyle/>
          <a:p>
            <a:pPr marL="514350" indent="-514350">
              <a:buFont typeface="+mj-lt"/>
              <a:buAutoNum type="arabicPeriod"/>
            </a:pPr>
            <a:r>
              <a:rPr lang="fa-IR" b="1" smtClean="0"/>
              <a:t>فاکتورهای طبیعی </a:t>
            </a:r>
          </a:p>
          <a:p>
            <a:pPr marL="571500" indent="-571500">
              <a:buFont typeface="+mj-lt"/>
              <a:buAutoNum type="romanUcPeriod"/>
            </a:pPr>
            <a:r>
              <a:rPr lang="fa-IR" b="1" smtClean="0"/>
              <a:t>باد </a:t>
            </a:r>
          </a:p>
          <a:p>
            <a:pPr marL="571500" indent="-571500">
              <a:buFont typeface="+mj-lt"/>
              <a:buAutoNum type="romanUcPeriod"/>
            </a:pPr>
            <a:r>
              <a:rPr lang="fa-IR" b="1" smtClean="0"/>
              <a:t>درجه حرارت </a:t>
            </a:r>
          </a:p>
          <a:p>
            <a:pPr marL="571500" indent="-571500">
              <a:buFont typeface="+mj-lt"/>
              <a:buAutoNum type="romanUcPeriod"/>
            </a:pPr>
            <a:r>
              <a:rPr lang="fa-IR" b="1" smtClean="0"/>
              <a:t>بارندگی</a:t>
            </a:r>
          </a:p>
          <a:p>
            <a:pPr marL="571500" indent="-571500">
              <a:buFont typeface="+mj-lt"/>
              <a:buAutoNum type="romanUcPeriod"/>
            </a:pPr>
            <a:r>
              <a:rPr lang="fa-IR" b="1" smtClean="0"/>
              <a:t>نور خورشید</a:t>
            </a:r>
          </a:p>
          <a:p>
            <a:pPr marL="571500" indent="-571500">
              <a:buFont typeface="+mj-lt"/>
              <a:buAutoNum type="romanUcPeriod"/>
            </a:pPr>
            <a:r>
              <a:rPr lang="fa-IR" b="1" smtClean="0"/>
              <a:t>تبخیر</a:t>
            </a:r>
            <a:endParaRPr lang="en-US" smtClean="0"/>
          </a:p>
          <a:p>
            <a:pPr marL="571500" indent="-571500">
              <a:buFont typeface="+mj-lt"/>
              <a:buAutoNum type="romanUcPeriod"/>
            </a:pPr>
            <a:r>
              <a:rPr lang="fa-IR" b="1" smtClean="0"/>
              <a:t>نشت</a:t>
            </a:r>
            <a:endParaRPr lang="en-US" smtClean="0"/>
          </a:p>
          <a:p>
            <a:pPr marL="571500" indent="-571500">
              <a:buFont typeface="+mj-lt"/>
              <a:buAutoNum type="romanUcPeriod"/>
            </a:pPr>
            <a:r>
              <a:rPr lang="fa-IR" b="1" smtClean="0"/>
              <a:t>بالانس هیدرولیکی آب در برکه ها</a:t>
            </a:r>
            <a:endParaRPr lang="en-US" smtClean="0"/>
          </a:p>
          <a:p>
            <a:pPr>
              <a:buNone/>
            </a:pPr>
            <a:endParaRPr lang="en-US" smtClean="0"/>
          </a:p>
          <a:p>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pPr>
              <a:buNone/>
            </a:pPr>
            <a:r>
              <a:rPr lang="fa-IR" b="1" smtClean="0"/>
              <a:t>2.فاکتورهای فیزیکی</a:t>
            </a:r>
          </a:p>
          <a:p>
            <a:pPr>
              <a:buNone/>
            </a:pPr>
            <a:endParaRPr lang="fa-IR" b="1" smtClean="0"/>
          </a:p>
          <a:p>
            <a:pPr>
              <a:buNone/>
            </a:pPr>
            <a:endParaRPr lang="fa-IR" b="1" smtClean="0"/>
          </a:p>
          <a:p>
            <a:pPr marL="514350" indent="-514350">
              <a:buFont typeface="+mj-lt"/>
              <a:buAutoNum type="alphaUcPeriod"/>
            </a:pPr>
            <a:r>
              <a:rPr lang="fa-IR" b="1" smtClean="0"/>
              <a:t>ارتفاع فاضلاب</a:t>
            </a:r>
          </a:p>
          <a:p>
            <a:pPr marL="514350" indent="-514350">
              <a:buFont typeface="+mj-lt"/>
              <a:buAutoNum type="alphaUcPeriod"/>
            </a:pPr>
            <a:endParaRPr lang="fa-IR" b="1" smtClean="0"/>
          </a:p>
          <a:p>
            <a:pPr marL="514350" indent="-514350">
              <a:buFont typeface="+mj-lt"/>
              <a:buAutoNum type="alphaUcPeriod"/>
            </a:pPr>
            <a:endParaRPr lang="en-US" smtClean="0"/>
          </a:p>
          <a:p>
            <a:pPr marL="514350" indent="-514350">
              <a:buFont typeface="+mj-lt"/>
              <a:buAutoNum type="alphaUcPeriod"/>
            </a:pPr>
            <a:r>
              <a:rPr lang="fa-IR" b="1" smtClean="0"/>
              <a:t>میان بر زدن</a:t>
            </a:r>
            <a:endParaRPr lang="en-US" smtClean="0"/>
          </a:p>
          <a:p>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smtClean="0"/>
              <a:t>3.فاکتورهای شیمیایی</a:t>
            </a:r>
            <a:r>
              <a:rPr lang="en-US" smtClean="0"/>
              <a:t/>
            </a:r>
            <a:br>
              <a:rPr lang="en-US" smtClean="0"/>
            </a:br>
            <a:endParaRPr lang="fa-IR"/>
          </a:p>
        </p:txBody>
      </p:sp>
      <p:sp>
        <p:nvSpPr>
          <p:cNvPr id="3" name="Content Placeholder 2"/>
          <p:cNvSpPr>
            <a:spLocks noGrp="1"/>
          </p:cNvSpPr>
          <p:nvPr>
            <p:ph idx="1"/>
          </p:nvPr>
        </p:nvSpPr>
        <p:spPr/>
        <p:txBody>
          <a:bodyPr/>
          <a:lstStyle/>
          <a:p>
            <a:r>
              <a:rPr lang="en-US" b="1" smtClean="0"/>
              <a:t>PH</a:t>
            </a:r>
            <a:endParaRPr lang="fa-IR" b="1" smtClean="0"/>
          </a:p>
          <a:p>
            <a:pPr>
              <a:buNone/>
            </a:pPr>
            <a:endParaRPr lang="en-US" smtClean="0"/>
          </a:p>
          <a:p>
            <a:r>
              <a:rPr lang="fa-IR" b="1" smtClean="0"/>
              <a:t>مواد سمی</a:t>
            </a:r>
          </a:p>
          <a:p>
            <a:pPr>
              <a:buNone/>
            </a:pPr>
            <a:endParaRPr lang="en-US" smtClean="0"/>
          </a:p>
          <a:p>
            <a:r>
              <a:rPr lang="fa-IR" b="1" smtClean="0"/>
              <a:t>اکسیژن محلول</a:t>
            </a:r>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مزایای سیستم برکه های تثبیت </a:t>
            </a:r>
            <a:br>
              <a:rPr lang="fa-IR" b="1" dirty="0" smtClean="0"/>
            </a:br>
            <a:endParaRPr lang="fa-IR" dirty="0"/>
          </a:p>
        </p:txBody>
      </p:sp>
      <p:sp>
        <p:nvSpPr>
          <p:cNvPr id="3" name="Content Placeholder 2"/>
          <p:cNvSpPr>
            <a:spLocks noGrp="1"/>
          </p:cNvSpPr>
          <p:nvPr>
            <p:ph idx="1"/>
          </p:nvPr>
        </p:nvSpPr>
        <p:spPr>
          <a:xfrm>
            <a:off x="457200" y="1142984"/>
            <a:ext cx="8229600" cy="5429288"/>
          </a:xfrm>
        </p:spPr>
        <p:txBody>
          <a:bodyPr>
            <a:normAutofit fontScale="92500" lnSpcReduction="10000"/>
          </a:bodyPr>
          <a:lstStyle/>
          <a:p>
            <a:pPr marL="514350" indent="-514350">
              <a:buNone/>
            </a:pPr>
            <a:r>
              <a:rPr lang="fa-IR" b="1" dirty="0" smtClean="0"/>
              <a:t>1.مزایای سیستم برکه های تثبیت </a:t>
            </a:r>
          </a:p>
          <a:p>
            <a:pPr marL="514350" indent="-514350">
              <a:buFont typeface="+mj-lt"/>
              <a:buAutoNum type="alphaUcPeriod"/>
            </a:pPr>
            <a:r>
              <a:rPr lang="fa-IR" b="1" dirty="0" smtClean="0"/>
              <a:t>برکه های تثبیت از نظر ساختمانی بسیار ساده هستند و مهمترین مرحله ساخت آنها را گود برداری ، تاسیسات تصفیه مقدماتی ، سازه های ورودی و خروجی ، جداره سازی و آب بندی دیواره ها و کف برکه تشکیل می </a:t>
            </a:r>
            <a:r>
              <a:rPr lang="fa-IR" b="1" smtClean="0"/>
              <a:t>دهد. </a:t>
            </a:r>
            <a:endParaRPr lang="fa-IR" b="1" dirty="0" smtClean="0"/>
          </a:p>
          <a:p>
            <a:pPr marL="514350" indent="-514350">
              <a:buFont typeface="+mj-lt"/>
              <a:buAutoNum type="alphaUcPeriod"/>
            </a:pPr>
            <a:r>
              <a:rPr lang="fa-IR" b="1" dirty="0" smtClean="0"/>
              <a:t>از نظر بهره برداری و نگهداری نیز ساده بوده به طوری که بهره برداری از آنها شامل جمع آوری کفاب روی سطح برکه ، درو کردن علف ها ،تمیز نمودن سازه های ورودی و خروجی و تعمیر هر گونه صدماتی که به خاکریزهای اطراف آنها وارد می شود را شامل می گردد.همچنین از نظر پرسنل بهره برداری نیز به کارگران ساده و یا با مهارت کم نیازمند می باشد . </a:t>
            </a:r>
          </a:p>
          <a:p>
            <a:pPr marL="514350" indent="-514350">
              <a:buNone/>
            </a:pP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166"/>
            <a:ext cx="8229600" cy="1143000"/>
          </a:xfrm>
        </p:spPr>
        <p:txBody>
          <a:bodyPr>
            <a:normAutofit fontScale="90000"/>
          </a:bodyPr>
          <a:lstStyle/>
          <a:p>
            <a:r>
              <a:rPr lang="fa-IR" b="1" dirty="0" smtClean="0"/>
              <a:t>2.ارزان بودن</a:t>
            </a:r>
            <a:br>
              <a:rPr lang="fa-IR" b="1" dirty="0" smtClean="0"/>
            </a:br>
            <a:endParaRPr lang="fa-IR"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UcPeriod"/>
            </a:pPr>
            <a:r>
              <a:rPr lang="fa-IR" b="1" dirty="0" smtClean="0"/>
              <a:t>  برکه های تثبیت نسبت به سایر روش های تصفیه فاضلاب معمولا ارزان تر می باشند. برکه ها نیاز به تجهیزات الکتریکی و مکانیکی نداشته و از نظر هزینه های جاری نیز مصرف انرژی در آنها بسیار پایین است. </a:t>
            </a:r>
          </a:p>
          <a:p>
            <a:pPr marL="514350" indent="-514350">
              <a:buFont typeface="+mj-lt"/>
              <a:buAutoNum type="alphaUcPeriod"/>
            </a:pPr>
            <a:r>
              <a:rPr lang="fa-IR" b="1" dirty="0" smtClean="0"/>
              <a:t>از نظر نیروی انسانی لازم برای بهره برداری نیز در برکه های تثبیت هم به نیروی انسانی کمتری مورد نیاز بوده و هم اینکه نیاز به نیروی متخصص و ماهر نمی باشد که در مجموع سبب کاهش هزینه های جاری تصفیه خانه می گردد.</a:t>
            </a:r>
          </a:p>
          <a:p>
            <a:pPr marL="514350" indent="-514350">
              <a:buFont typeface="+mj-lt"/>
              <a:buAutoNum type="alphaUcPeriod"/>
            </a:pP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3.راندمان بالا</a:t>
            </a:r>
            <a:br>
              <a:rPr lang="fa-IR" b="1" dirty="0" smtClean="0"/>
            </a:br>
            <a:endParaRPr lang="fa-IR" dirty="0"/>
          </a:p>
        </p:txBody>
      </p:sp>
      <p:sp>
        <p:nvSpPr>
          <p:cNvPr id="3" name="Content Placeholder 2"/>
          <p:cNvSpPr>
            <a:spLocks noGrp="1"/>
          </p:cNvSpPr>
          <p:nvPr>
            <p:ph idx="1"/>
          </p:nvPr>
        </p:nvSpPr>
        <p:spPr>
          <a:xfrm>
            <a:off x="571472" y="1357298"/>
            <a:ext cx="8229600" cy="4525963"/>
          </a:xfrm>
        </p:spPr>
        <p:txBody>
          <a:bodyPr>
            <a:normAutofit fontScale="85000" lnSpcReduction="10000"/>
          </a:bodyPr>
          <a:lstStyle/>
          <a:p>
            <a:pPr marL="514350" indent="-514350">
              <a:buFont typeface="+mj-lt"/>
              <a:buAutoNum type="alphaUcPeriod"/>
            </a:pPr>
            <a:r>
              <a:rPr lang="fa-IR" b="1" dirty="0" smtClean="0"/>
              <a:t>پساب خروجی از برکه های تثبیت با استانداردهای کیفیت پساب ارائه شده از سوی جامعه </a:t>
            </a:r>
            <a:r>
              <a:rPr lang="fa-IR" b="1" smtClean="0"/>
              <a:t>اروپا و </a:t>
            </a:r>
            <a:r>
              <a:rPr lang="fa-IR" b="1" dirty="0" smtClean="0"/>
              <a:t>سازمان محیط </a:t>
            </a:r>
            <a:r>
              <a:rPr lang="fa-IR" b="1" smtClean="0"/>
              <a:t>زیست مطابقت دارد .</a:t>
            </a:r>
          </a:p>
          <a:p>
            <a:pPr marL="514350" indent="-514350">
              <a:buFont typeface="+mj-lt"/>
              <a:buAutoNum type="alphaUcPeriod"/>
            </a:pPr>
            <a:endParaRPr lang="fa-IR" b="1" smtClean="0"/>
          </a:p>
          <a:p>
            <a:pPr marL="514350" indent="-514350">
              <a:buNone/>
            </a:pPr>
            <a:endParaRPr lang="fa-IR" b="1" dirty="0" smtClean="0"/>
          </a:p>
          <a:p>
            <a:pPr marL="514350" indent="-514350">
              <a:buFont typeface="+mj-lt"/>
              <a:buAutoNum type="alphaUcPeriod"/>
            </a:pPr>
            <a:r>
              <a:rPr lang="fa-IR" b="1" dirty="0" smtClean="0"/>
              <a:t>  در برکه های تثبیت راندمان حذف  </a:t>
            </a:r>
            <a:r>
              <a:rPr lang="en-US" b="1" dirty="0" smtClean="0"/>
              <a:t>BOD ، </a:t>
            </a:r>
            <a:r>
              <a:rPr lang="fa-IR" b="1" dirty="0" smtClean="0"/>
              <a:t>ازت و فسفر در حد مطلوبی است . همچنین برکه های تثبیت در زدایش عوامل بیماری زا بسیار موثر می باشند . در اکثر فرآیند های متداول تصفیه فاضلاب راندمان زدایش عوامل بیماری زا پایین بوده به طوری که جهت نابود سازی عوامل بیماری زا در پساب خروجی نیاز به گند زدایی پساب اجتناب ناپذیر است .</a:t>
            </a:r>
          </a:p>
          <a:p>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Autofit/>
          </a:bodyPr>
          <a:lstStyle/>
          <a:p>
            <a:r>
              <a:rPr lang="fa-IR" sz="3200" b="1" dirty="0" smtClean="0"/>
              <a:t>4.قابلیت تحمل شوک مواد آلی و سمی و بالا بودن راندمان حذف فلزلت سنگین</a:t>
            </a:r>
            <a:br>
              <a:rPr lang="fa-IR" sz="3200" b="1" dirty="0" smtClean="0"/>
            </a:br>
            <a:endParaRPr lang="fa-IR" sz="3200" dirty="0"/>
          </a:p>
        </p:txBody>
      </p:sp>
      <p:sp>
        <p:nvSpPr>
          <p:cNvPr id="3" name="Content Placeholder 2"/>
          <p:cNvSpPr>
            <a:spLocks noGrp="1"/>
          </p:cNvSpPr>
          <p:nvPr>
            <p:ph idx="1"/>
          </p:nvPr>
        </p:nvSpPr>
        <p:spPr/>
        <p:txBody>
          <a:bodyPr/>
          <a:lstStyle/>
          <a:p>
            <a:pPr marL="514350" indent="-514350">
              <a:buFont typeface="+mj-lt"/>
              <a:buAutoNum type="alphaUcPeriod"/>
            </a:pPr>
            <a:r>
              <a:rPr lang="fa-IR" b="1" dirty="0" smtClean="0"/>
              <a:t>برکه های تثبیت به دلیل دارا بودن حجم زیاد و طولانی بودن زمان ماند هیدرولیکی در آنها ، نسبت به تحمل شک مواد آلی و سمی در برابر دیگر فرایند های متداول تصفیه فاضلاب دارای مقاومت بیشتری می باشد </a:t>
            </a:r>
          </a:p>
          <a:p>
            <a:pPr marL="514350" indent="-514350">
              <a:buFont typeface="+mj-lt"/>
              <a:buAutoNum type="alphaUcPeriod"/>
            </a:pPr>
            <a:r>
              <a:rPr lang="fa-IR" b="1" dirty="0" smtClean="0"/>
              <a:t>. علاوه بر این ، برکه ها نسبت به بالا بودن غلظت فلزات سنگین در فاضلاب ورودی دارای مقاومت زیادی می باشند بطوری که حتی تا غلظت 60 میلی گرم در لیتر فلزات سنگین را تحمل می نماید </a:t>
            </a:r>
          </a:p>
          <a:p>
            <a:pPr marL="514350" indent="-514350">
              <a:buFont typeface="+mj-lt"/>
              <a:buAutoNum type="alphaUcPeriod"/>
            </a:pP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3354" y="428604"/>
            <a:ext cx="3542957" cy="523220"/>
          </a:xfrm>
          <a:prstGeom prst="rect">
            <a:avLst/>
          </a:prstGeom>
          <a:noFill/>
        </p:spPr>
        <p:txBody>
          <a:bodyPr wrap="none" lIns="91440" tIns="45720" rIns="91440" bIns="45720">
            <a:spAutoFit/>
          </a:bodyPr>
          <a:lstStyle/>
          <a:p>
            <a:pPr algn="ctr"/>
            <a:r>
              <a:rPr lang="fa-IR"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دانشگاه علوم پزشکی شیراز</a:t>
            </a:r>
            <a:endParaRPr lang="en-US" sz="2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1785918" y="1071546"/>
            <a:ext cx="59362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دانشکده بهداشت و تغذیه</a:t>
            </a:r>
            <a:endPar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219718" y="2500306"/>
            <a:ext cx="6691255" cy="584775"/>
          </a:xfrm>
          <a:prstGeom prst="rect">
            <a:avLst/>
          </a:prstGeom>
          <a:noFill/>
        </p:spPr>
        <p:txBody>
          <a:bodyPr wrap="none" lIns="91440" tIns="45720" rIns="91440" bIns="45720">
            <a:spAutoFit/>
          </a:bodyPr>
          <a:lstStyle/>
          <a:p>
            <a:pPr algn="ctr"/>
            <a:r>
              <a:rPr lang="fa-IR" sz="3200" b="1" cap="all" spc="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عنوان تصفیه  فاضلاب به روش برکه های تثبیت</a:t>
            </a:r>
            <a:endParaRPr lang="en-US" sz="3200" b="1" cap="all" spc="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8" name="Rectangle 7"/>
          <p:cNvSpPr/>
          <p:nvPr/>
        </p:nvSpPr>
        <p:spPr>
          <a:xfrm>
            <a:off x="2061045" y="3643314"/>
            <a:ext cx="510267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5400" b="1" cap="none" spc="0" smtClean="0">
                <a:ln w="11430"/>
                <a:effectLst>
                  <a:outerShdw blurRad="80000" dist="40000" dir="5040000" algn="tl">
                    <a:srgbClr val="000000">
                      <a:alpha val="30000"/>
                    </a:srgbClr>
                  </a:outerShdw>
                </a:effectLst>
              </a:rPr>
              <a:t>گردآورنده:مهدی فلاح</a:t>
            </a:r>
            <a:endParaRPr lang="en-US" sz="5400" b="1" cap="none" spc="0">
              <a:ln w="11430"/>
              <a:effectLst>
                <a:outerShdw blurRad="80000" dist="40000" dir="5040000" algn="tl">
                  <a:srgbClr val="000000">
                    <a:alpha val="3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  </a:t>
            </a:r>
            <a:r>
              <a:rPr lang="fa-IR" sz="2200" b="1" dirty="0" smtClean="0"/>
              <a:t> 05بالا بودن مقاومت برکه ها نسبت به شک فلزات سنگین به دلیل کاهش غلظت فلزات از طریق رقیق سازی فاضلاب خام با حجم زیاد فاضلاب موجود در برکه ها است .</a:t>
            </a:r>
            <a:br>
              <a:rPr lang="fa-IR" sz="2200" b="1" dirty="0" smtClean="0"/>
            </a:br>
            <a:endParaRPr lang="fa-IR" sz="2200" dirty="0"/>
          </a:p>
        </p:txBody>
      </p:sp>
      <p:sp>
        <p:nvSpPr>
          <p:cNvPr id="3" name="Content Placeholder 2"/>
          <p:cNvSpPr>
            <a:spLocks noGrp="1"/>
          </p:cNvSpPr>
          <p:nvPr>
            <p:ph idx="1"/>
          </p:nvPr>
        </p:nvSpPr>
        <p:spPr/>
        <p:txBody>
          <a:bodyPr>
            <a:normAutofit fontScale="92500" lnSpcReduction="20000"/>
          </a:bodyPr>
          <a:lstStyle/>
          <a:p>
            <a:pPr marL="514350" indent="-514350">
              <a:lnSpc>
                <a:spcPct val="150000"/>
              </a:lnSpc>
              <a:buFont typeface="+mj-lt"/>
              <a:buAutoNum type="alphaUcPeriod"/>
            </a:pPr>
            <a:r>
              <a:rPr lang="fa-IR" b="1" dirty="0" smtClean="0"/>
              <a:t>همچنین در برکه ها به دلیل بالا بودن </a:t>
            </a:r>
            <a:r>
              <a:rPr lang="en-US" b="1" dirty="0" smtClean="0"/>
              <a:t>pH   </a:t>
            </a:r>
            <a:r>
              <a:rPr lang="fa-IR" b="1" dirty="0" smtClean="0"/>
              <a:t>که حتی به بالای 10 نیز می رسد فلزات سنگین با تشکیل کمپلکس های نا محلول و ته نشینی سریع به میزان قابل ملاحظه ای زدایش می شوند .</a:t>
            </a:r>
          </a:p>
          <a:p>
            <a:pPr marL="514350" indent="-514350">
              <a:lnSpc>
                <a:spcPct val="150000"/>
              </a:lnSpc>
              <a:buFont typeface="+mj-lt"/>
              <a:buAutoNum type="alphaUcPeriod"/>
            </a:pPr>
            <a:r>
              <a:rPr lang="fa-IR" b="1" dirty="0" smtClean="0"/>
              <a:t> بنا بر این از برکه ها می توان برای تصفیه طیف وسیعی از فاضلاب صنعتی استفاده نمود .</a:t>
            </a:r>
          </a:p>
          <a:p>
            <a:pPr marL="514350" indent="-514350">
              <a:buFont typeface="+mj-lt"/>
              <a:buAutoNum type="alphaUcPeriod"/>
            </a:pPr>
            <a:r>
              <a:rPr lang="fa-IR" b="1" dirty="0" smtClean="0"/>
              <a:t> </a:t>
            </a:r>
          </a:p>
          <a:p>
            <a:pPr>
              <a:buNone/>
            </a:pP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فاضلاب صنایع مواد غذایی</a:t>
            </a:r>
            <a:br>
              <a:rPr lang="fa-IR" b="1" dirty="0" smtClean="0"/>
            </a:br>
            <a:endParaRPr lang="fa-IR" dirty="0"/>
          </a:p>
        </p:txBody>
      </p:sp>
      <p:sp>
        <p:nvSpPr>
          <p:cNvPr id="3" name="Content Placeholder 2"/>
          <p:cNvSpPr>
            <a:spLocks noGrp="1"/>
          </p:cNvSpPr>
          <p:nvPr>
            <p:ph idx="1"/>
          </p:nvPr>
        </p:nvSpPr>
        <p:spPr>
          <a:xfrm>
            <a:off x="457200" y="1071546"/>
            <a:ext cx="8229600" cy="5054617"/>
          </a:xfrm>
        </p:spPr>
        <p:txBody>
          <a:bodyPr>
            <a:normAutofit lnSpcReduction="10000"/>
          </a:bodyPr>
          <a:lstStyle/>
          <a:p>
            <a:pPr marL="514350" indent="-514350">
              <a:lnSpc>
                <a:spcPct val="150000"/>
              </a:lnSpc>
              <a:buFont typeface="+mj-lt"/>
              <a:buAutoNum type="alphaLcParenR"/>
            </a:pPr>
            <a:r>
              <a:rPr lang="fa-IR" b="1" smtClean="0"/>
              <a:t> </a:t>
            </a:r>
            <a:r>
              <a:rPr lang="fa-IR" b="1" dirty="0" smtClean="0"/>
              <a:t>فاضلاب خیلی قوی همچون فاضلاب صنایع مواد غذایی به راحتی توسط برکه های  </a:t>
            </a:r>
            <a:r>
              <a:rPr lang="fa-IR" b="1" smtClean="0"/>
              <a:t>تثبیت تصفیه </a:t>
            </a:r>
            <a:r>
              <a:rPr lang="fa-IR" b="1" dirty="0" smtClean="0"/>
              <a:t>می </a:t>
            </a:r>
            <a:r>
              <a:rPr lang="fa-IR" b="1" smtClean="0"/>
              <a:t>شوند ََ</a:t>
            </a:r>
          </a:p>
          <a:p>
            <a:pPr marL="514350" indent="-514350">
              <a:lnSpc>
                <a:spcPct val="150000"/>
              </a:lnSpc>
              <a:buFont typeface="+mj-lt"/>
              <a:buAutoNum type="alphaLcParenR"/>
            </a:pPr>
            <a:r>
              <a:rPr lang="fa-IR" b="1" smtClean="0"/>
              <a:t>. </a:t>
            </a:r>
            <a:r>
              <a:rPr lang="fa-IR" b="1" dirty="0" smtClean="0"/>
              <a:t>به دلیل اینکه طراحی برکه ها بر اساس سردترین فصل سال است ،در فصول گرم سال ظرفیت تصفیه پذیری آنها بالا بوده بطوری که در تابستان فاضلاب بیشتری را می توانند تصفیه نمایند که این مسئله در شهرهای توریستی دارای اهمیت زیادی می باشد .</a:t>
            </a:r>
          </a:p>
          <a:p>
            <a:pPr marL="514350" indent="-514350">
              <a:lnSpc>
                <a:spcPct val="150000"/>
              </a:lnSpc>
              <a:buNone/>
            </a:pPr>
            <a:endParaRPr lang="fa-IR" b="1" dirty="0" smtClean="0"/>
          </a:p>
          <a:p>
            <a:pPr marL="514350" indent="-514350">
              <a:lnSpc>
                <a:spcPct val="150000"/>
              </a:lnSpc>
              <a:buFont typeface="+mj-lt"/>
              <a:buAutoNum type="alphaLcParenR"/>
            </a:pP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lnSpc>
                <a:spcPct val="200000"/>
              </a:lnSpc>
              <a:buFont typeface="Wingdings" pitchFamily="2" charset="2"/>
              <a:buChar char="ü"/>
            </a:pPr>
            <a:r>
              <a:rPr lang="fa-IR" b="1" smtClean="0"/>
              <a:t>مشکلات مربوط به تولید احتمالی بو را در برکه های تثبیت می توان از طریق رعایت فاصله با مناطق مسکونی به حداقل کاهش داد . همچنین وجود کمربند فضای سبز در اطراف تصفیه خانه در کاهش مزاحمت ناشی از تولید بو مؤثر بوده خواهد بود . </a:t>
            </a:r>
            <a:endParaRPr lang="en-US" smtClean="0"/>
          </a:p>
          <a:p>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1. تولید بو</a:t>
            </a:r>
            <a:br>
              <a:rPr lang="fa-IR" b="1" dirty="0" smtClean="0"/>
            </a:br>
            <a:endParaRPr lang="fa-IR" dirty="0"/>
          </a:p>
        </p:txBody>
      </p:sp>
      <p:sp>
        <p:nvSpPr>
          <p:cNvPr id="3" name="Content Placeholder 2"/>
          <p:cNvSpPr>
            <a:spLocks noGrp="1"/>
          </p:cNvSpPr>
          <p:nvPr>
            <p:ph idx="1"/>
          </p:nvPr>
        </p:nvSpPr>
        <p:spPr/>
        <p:txBody>
          <a:bodyPr>
            <a:normAutofit fontScale="92500"/>
          </a:bodyPr>
          <a:lstStyle/>
          <a:p>
            <a:r>
              <a:rPr lang="fa-IR" b="1" dirty="0" smtClean="0"/>
              <a:t>  برکه های تثبیت اگر بطور صحیح طراحی و راهبری شوند و بار مواد آلی ورودی به آنها بیش از حد مجاز نباشد ، مشکلات مربوط به تولید بو وجود نخواهد داشت . تولید بو در برکه های بی هوازی را نیز می توان در مرحله طراحی به حداقل رساند . علت تولید بو در برکه های بیهوازی تولید گاز </a:t>
            </a:r>
            <a:r>
              <a:rPr lang="en-US" b="1" dirty="0" smtClean="0"/>
              <a:t>SH2  </a:t>
            </a:r>
            <a:r>
              <a:rPr lang="fa-IR" b="1" dirty="0" smtClean="0"/>
              <a:t>و ترکیباتی دیگر مانند مرکاپتان ها و اندول و اسکاتول می باشد که این گاز ها و ترکیبات در اثر احیاء ترکیبات محتوی گوگرد و تجزیه پروتئین ها تولید می شوند . </a:t>
            </a:r>
          </a:p>
          <a:p>
            <a:r>
              <a:rPr lang="fa-IR" b="1" dirty="0" smtClean="0"/>
              <a:t> </a:t>
            </a:r>
          </a:p>
          <a:p>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معایب برکه های تثبیت</a:t>
            </a:r>
            <a:br>
              <a:rPr lang="fa-IR" b="1" dirty="0" smtClean="0"/>
            </a:br>
            <a:endParaRPr lang="fa-IR" dirty="0"/>
          </a:p>
        </p:txBody>
      </p:sp>
      <p:sp>
        <p:nvSpPr>
          <p:cNvPr id="3" name="Content Placeholder 2"/>
          <p:cNvSpPr>
            <a:spLocks noGrp="1"/>
          </p:cNvSpPr>
          <p:nvPr>
            <p:ph idx="1"/>
          </p:nvPr>
        </p:nvSpPr>
        <p:spPr/>
        <p:txBody>
          <a:bodyPr/>
          <a:lstStyle/>
          <a:p>
            <a:pPr marL="514350" indent="-514350">
              <a:buFont typeface="+mj-lt"/>
              <a:buAutoNum type="arabicParenR"/>
            </a:pPr>
            <a:r>
              <a:rPr lang="fa-IR" b="1" dirty="0" smtClean="0"/>
              <a:t> تولید بو</a:t>
            </a:r>
          </a:p>
          <a:p>
            <a:pPr marL="514350" indent="-514350">
              <a:buFont typeface="+mj-lt"/>
              <a:buAutoNum type="arabicParenR"/>
            </a:pPr>
            <a:r>
              <a:rPr lang="fa-IR" b="1" dirty="0" smtClean="0"/>
              <a:t>پرورش حشرات</a:t>
            </a:r>
          </a:p>
          <a:p>
            <a:pPr marL="514350" indent="-514350">
              <a:buFont typeface="+mj-lt"/>
              <a:buAutoNum type="arabicParenR"/>
            </a:pPr>
            <a:r>
              <a:rPr lang="fa-IR" b="1" dirty="0" smtClean="0"/>
              <a:t>بالا بودن غلظت جامدات معلق</a:t>
            </a:r>
          </a:p>
          <a:p>
            <a:pPr marL="514350" indent="-514350">
              <a:buFont typeface="+mj-lt"/>
              <a:buAutoNum type="arabicParenR"/>
            </a:pPr>
            <a:r>
              <a:rPr lang="fa-IR" b="1" dirty="0" smtClean="0"/>
              <a:t>نیاز به زمین زیاد</a:t>
            </a:r>
          </a:p>
          <a:p>
            <a:pPr marL="514350" indent="-514350">
              <a:buFont typeface="+mj-lt"/>
              <a:buAutoNum type="arabicParenR"/>
            </a:pPr>
            <a:r>
              <a:rPr lang="fa-IR" b="1" dirty="0" smtClean="0"/>
              <a:t>اتلاف زیاد زمین</a:t>
            </a:r>
          </a:p>
          <a:p>
            <a:pPr marL="514350" indent="-514350">
              <a:buFont typeface="+mj-lt"/>
              <a:buAutoNum type="arabicParenR"/>
            </a:pPr>
            <a:r>
              <a:rPr lang="fa-IR" b="1" dirty="0" smtClean="0"/>
              <a:t>حتمال آلودگی آب های زیر زمینی</a:t>
            </a:r>
          </a:p>
          <a:p>
            <a:pPr>
              <a:buNone/>
            </a:pP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smtClean="0"/>
              <a:t>2.پرورش حشرات </a:t>
            </a:r>
            <a:r>
              <a:rPr lang="en-US" smtClean="0"/>
              <a:t/>
            </a:r>
            <a:br>
              <a:rPr lang="en-US" smtClean="0"/>
            </a:br>
            <a:endParaRPr lang="fa-IR"/>
          </a:p>
        </p:txBody>
      </p:sp>
      <p:sp>
        <p:nvSpPr>
          <p:cNvPr id="3" name="Content Placeholder 2"/>
          <p:cNvSpPr>
            <a:spLocks noGrp="1"/>
          </p:cNvSpPr>
          <p:nvPr>
            <p:ph idx="1"/>
          </p:nvPr>
        </p:nvSpPr>
        <p:spPr/>
        <p:txBody>
          <a:bodyPr/>
          <a:lstStyle/>
          <a:p>
            <a:pPr marL="514350" indent="-514350">
              <a:buFont typeface="Wingdings" pitchFamily="2" charset="2"/>
              <a:buChar char="ü"/>
            </a:pPr>
            <a:r>
              <a:rPr lang="fa-IR" b="1" smtClean="0"/>
              <a:t>    رشد گیاهان و علف های هرز در برکه ها بخصوص بوته های نی ، محیط را برای تخم ریزی و رشد و تکثیر حشرات مساعد می سازد به همین دلیل یکی از راههای مؤثر جهت مقابله با حشرات ، درو کردن مرتب علف های هرز می باشد </a:t>
            </a:r>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fa-IR" b="1" smtClean="0"/>
              <a:t>3.بالا بودن غلظت جامدات معلق </a:t>
            </a:r>
            <a:r>
              <a:rPr lang="en-US" smtClean="0"/>
              <a:t/>
            </a:r>
            <a:br>
              <a:rPr lang="en-US" smtClean="0"/>
            </a:br>
            <a:endParaRPr lang="fa-IR"/>
          </a:p>
        </p:txBody>
      </p:sp>
      <p:sp>
        <p:nvSpPr>
          <p:cNvPr id="3" name="Content Placeholder 2"/>
          <p:cNvSpPr>
            <a:spLocks noGrp="1"/>
          </p:cNvSpPr>
          <p:nvPr>
            <p:ph idx="1"/>
          </p:nvPr>
        </p:nvSpPr>
        <p:spPr>
          <a:xfrm>
            <a:off x="457200" y="857232"/>
            <a:ext cx="8229600" cy="5268931"/>
          </a:xfrm>
        </p:spPr>
        <p:txBody>
          <a:bodyPr>
            <a:normAutofit/>
          </a:bodyPr>
          <a:lstStyle/>
          <a:p>
            <a:pPr>
              <a:buFont typeface="Wingdings" pitchFamily="2" charset="2"/>
              <a:buChar char="ü"/>
            </a:pPr>
            <a:r>
              <a:rPr lang="fa-IR" b="1" smtClean="0"/>
              <a:t>در پساب خروجی از برکه های تثبیت به دلیل رشد بیش از حد جلبک ها غلظت جامدات معلق بالا خواهد بود که این بالا بودن غلظت جامدات معلق در مواردی جهت استفاده مجدد از پساب ممکن است مشکل ساز باشد به ویژه برای تغذیه آبهای زیر زمینی و همچنین در سیستم های آبیاری تحت فشار و قطره ای نیز سبب مسدود شدن نازل ها می شود . </a:t>
            </a:r>
            <a:endParaRPr lang="en-US" smtClean="0"/>
          </a:p>
          <a:p>
            <a:pPr>
              <a:buFont typeface="Wingdings" pitchFamily="2" charset="2"/>
              <a:buChar char="ü"/>
            </a:pPr>
            <a:r>
              <a:rPr lang="fa-IR" b="1" smtClean="0"/>
              <a:t>     در صورت نیاز از طریق روش های ارزان قیمت می توان نسبت به جدا سازی جلبک از پساب خروجی برکه ها اقدام نمود .</a:t>
            </a:r>
            <a:endParaRPr lang="en-US" smtClean="0"/>
          </a:p>
          <a:p>
            <a:pPr>
              <a:buFont typeface="Wingdings" pitchFamily="2" charset="2"/>
              <a:buChar char="ü"/>
            </a:pPr>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fa-IR" b="1" smtClean="0"/>
              <a:t>4.نیاز به زمین زیاد</a:t>
            </a:r>
            <a:r>
              <a:rPr lang="en-US" smtClean="0"/>
              <a:t/>
            </a:r>
            <a:br>
              <a:rPr lang="en-US" smtClean="0"/>
            </a:br>
            <a:endParaRPr lang="fa-IR"/>
          </a:p>
        </p:txBody>
      </p:sp>
      <p:sp>
        <p:nvSpPr>
          <p:cNvPr id="3" name="Content Placeholder 2"/>
          <p:cNvSpPr>
            <a:spLocks noGrp="1"/>
          </p:cNvSpPr>
          <p:nvPr>
            <p:ph idx="1"/>
          </p:nvPr>
        </p:nvSpPr>
        <p:spPr>
          <a:xfrm>
            <a:off x="457200" y="928670"/>
            <a:ext cx="8229600" cy="5197493"/>
          </a:xfrm>
        </p:spPr>
        <p:txBody>
          <a:bodyPr>
            <a:normAutofit fontScale="85000" lnSpcReduction="20000"/>
          </a:bodyPr>
          <a:lstStyle/>
          <a:p>
            <a:pPr>
              <a:buFont typeface="Wingdings" pitchFamily="2" charset="2"/>
              <a:buChar char="ü"/>
            </a:pPr>
            <a:r>
              <a:rPr lang="fa-IR" b="1" smtClean="0"/>
              <a:t>یکی ازمعایب عمده برکه های تثبیت نیاز به زمین زیاد می باشد که دلیل آن بالا بودن زمان ماند هیدرولیکی فاضلاب در برکه ها است . میزان زمین مورد نیاز تابعی از شرایط آب و هوایی و کیفیت فاضلاب خام ورودی می باشد بطوری که در مناطق گرمسیری برای احداث برکه ها به زمین کمتری نیاز است که علت آن بالا بودن سرعت واکنش های بیولوژیکی در آب و هوای گرم است . </a:t>
            </a:r>
            <a:endParaRPr lang="en-US" smtClean="0"/>
          </a:p>
          <a:p>
            <a:pPr>
              <a:buNone/>
            </a:pPr>
            <a:endParaRPr lang="en-US" smtClean="0"/>
          </a:p>
          <a:p>
            <a:pPr>
              <a:buFont typeface="Wingdings" pitchFamily="2" charset="2"/>
              <a:buChar char="ü"/>
            </a:pPr>
            <a:r>
              <a:rPr lang="fa-IR" b="1" smtClean="0"/>
              <a:t>    در مناطق سرد سیر برای احداث برکه ها به زمین بیشتری نیاز می باشد . تملک زمین ارزان قیمت در بعضی از شهر ها با مشکل مواجه خواهد بود به همین دلیل در دسترس نبودن زمین کافی در بسیاری از مناطق کاربرد آنها را با محدودیت مواجه می کند . در اکثر کشور ها استفاده از این روش علی رغم نیاز به زمین زیاد ، از نظر اقتصادی باز هم نسبت به سایر روش ها ارزان ترین گزینه می باشد .</a:t>
            </a:r>
            <a:endParaRPr lang="en-US" smtClean="0"/>
          </a:p>
          <a:p>
            <a:pPr>
              <a:buFont typeface="Wingdings" pitchFamily="2" charset="2"/>
              <a:buChar char="ü"/>
            </a:pPr>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143000"/>
          </a:xfrm>
        </p:spPr>
        <p:txBody>
          <a:bodyPr>
            <a:normAutofit fontScale="90000"/>
          </a:bodyPr>
          <a:lstStyle/>
          <a:p>
            <a:r>
              <a:rPr lang="fa-IR" b="1" smtClean="0"/>
              <a:t>احتمال آلودگی آب های زیر زمینی </a:t>
            </a:r>
            <a:r>
              <a:rPr lang="en-US" smtClean="0"/>
              <a:t/>
            </a:r>
            <a:br>
              <a:rPr lang="en-US" smtClean="0"/>
            </a:br>
            <a:endParaRPr lang="fa-IR"/>
          </a:p>
        </p:txBody>
      </p:sp>
      <p:sp>
        <p:nvSpPr>
          <p:cNvPr id="3" name="Content Placeholder 2"/>
          <p:cNvSpPr>
            <a:spLocks noGrp="1"/>
          </p:cNvSpPr>
          <p:nvPr>
            <p:ph idx="1"/>
          </p:nvPr>
        </p:nvSpPr>
        <p:spPr>
          <a:xfrm>
            <a:off x="214282" y="1071546"/>
            <a:ext cx="8715436" cy="5429288"/>
          </a:xfrm>
        </p:spPr>
        <p:txBody>
          <a:bodyPr/>
          <a:lstStyle/>
          <a:p>
            <a:pPr>
              <a:buFont typeface="Wingdings" pitchFamily="2" charset="2"/>
              <a:buChar char="ü"/>
            </a:pPr>
            <a:r>
              <a:rPr lang="fa-IR" b="1" smtClean="0"/>
              <a:t>اگر در حین مراحل ساختمانی در برکه ها نکات فنی و سازه ای رعایت گردد ، مشکل مربوط به آلودگی آب های زیر زمینی اصلا وجود نخواهد داشت . در صورتی که محل انتخابی برای احداث برکه ها از نظر جنس خاک مناسب نباشد مسئله نشت فاضلاب در داخل زمین وجود داشته و آلودگی احتمالی آب های زیر زمینی را به همراه خواهد داشت . با انجام لاینینگ یا آب بندی در کف و دیواره برکه ها می توان میزان نشت فاضلاب را به حد اقل کاهش داد . پارامتر اصلی در رابطه با نشت فاضلاب ضریب نفوذ پذیری خاک است .</a:t>
            </a:r>
            <a:endParaRPr lang="en-US" smtClean="0"/>
          </a:p>
          <a:p>
            <a:pPr>
              <a:buFont typeface="Wingdings" pitchFamily="2" charset="2"/>
              <a:buChar char="ü"/>
            </a:pPr>
            <a:endParaRPr lang="fa-I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00792"/>
          </a:xfrm>
        </p:spPr>
        <p:txBody>
          <a:bodyPr/>
          <a:lstStyle/>
          <a:p>
            <a:pPr>
              <a:lnSpc>
                <a:spcPct val="200000"/>
              </a:lnSpc>
            </a:pPr>
            <a:r>
              <a:rPr lang="fa-IR" smtClean="0">
                <a:cs typeface="2  Mitra Bold" pitchFamily="2" charset="-78"/>
              </a:rPr>
              <a:t>مردي را كه آماده آموختن است تعليم ندادن، انساني را به هدر دادن است، مردي را كه آماده آموختن نيست تعليم دادن، سخن به هدر دادن است، خردمند نه انسان را به هدر مي دهد و نه سخن را                  ( </a:t>
            </a:r>
            <a:r>
              <a:rPr lang="fa-IR" smtClean="0"/>
              <a:t>كنفوسيوس)</a:t>
            </a:r>
            <a:endParaRPr lang="fa-IR">
              <a:cs typeface="2  Mitra Bold" pitchFamily="2" charset="-78"/>
            </a:endParaRPr>
          </a:p>
        </p:txBody>
      </p:sp>
      <p:sp>
        <p:nvSpPr>
          <p:cNvPr id="4" name="Rectangle 3"/>
          <p:cNvSpPr/>
          <p:nvPr/>
        </p:nvSpPr>
        <p:spPr>
          <a:xfrm>
            <a:off x="284815" y="4857760"/>
            <a:ext cx="8561960" cy="646331"/>
          </a:xfrm>
          <a:prstGeom prst="rect">
            <a:avLst/>
          </a:prstGeom>
          <a:noFill/>
        </p:spPr>
        <p:txBody>
          <a:bodyPr wrap="none" lIns="91440" tIns="45720" rIns="91440" bIns="45720">
            <a:spAutoFit/>
          </a:bodyPr>
          <a:lstStyle/>
          <a:p>
            <a:pPr algn="ctr"/>
            <a:r>
              <a:rPr lang="fa-IR" sz="3600" b="1" cap="none" spc="0" smtClean="0">
                <a:ln w="10541" cmpd="sng">
                  <a:solidFill>
                    <a:srgbClr val="7D7D7D">
                      <a:tint val="100000"/>
                      <a:shade val="100000"/>
                      <a:satMod val="110000"/>
                    </a:srgbClr>
                  </a:solidFill>
                  <a:prstDash val="solid"/>
                </a:ln>
                <a:solidFill>
                  <a:srgbClr val="FF0000"/>
                </a:solidFill>
                <a:effectLst/>
                <a:cs typeface="2  Mitra Bold" pitchFamily="2" charset="-78"/>
              </a:rPr>
              <a:t>باتشکر ازتوجه شما استاد گرامی وهمکلاسی های عزیز</a:t>
            </a:r>
            <a:endParaRPr lang="fa-IR" sz="3600" b="1" cap="none" spc="0">
              <a:ln w="10541" cmpd="sng">
                <a:solidFill>
                  <a:srgbClr val="7D7D7D">
                    <a:tint val="100000"/>
                    <a:shade val="100000"/>
                    <a:satMod val="110000"/>
                  </a:srgbClr>
                </a:solidFill>
                <a:prstDash val="solid"/>
              </a:ln>
              <a:solidFill>
                <a:srgbClr val="FF0000"/>
              </a:solidFill>
              <a:effectLst/>
              <a:cs typeface="2  Mitra Bold"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
            <a:ext cx="7772400" cy="857232"/>
          </a:xfrm>
        </p:spPr>
        <p:txBody>
          <a:bodyPr/>
          <a:lstStyle/>
          <a:p>
            <a:r>
              <a:rPr lang="fa-IR" dirty="0" smtClean="0">
                <a:cs typeface="2  Mitra Bold" pitchFamily="2" charset="-78"/>
              </a:rPr>
              <a:t>تعریف برکه های تثبیت</a:t>
            </a:r>
            <a:endParaRPr lang="fa-IR" dirty="0">
              <a:cs typeface="2  Mitra Bold" pitchFamily="2" charset="-78"/>
            </a:endParaRPr>
          </a:p>
        </p:txBody>
      </p:sp>
      <p:sp>
        <p:nvSpPr>
          <p:cNvPr id="3" name="Subtitle 2"/>
          <p:cNvSpPr>
            <a:spLocks noGrp="1"/>
          </p:cNvSpPr>
          <p:nvPr>
            <p:ph type="subTitle" idx="1"/>
          </p:nvPr>
        </p:nvSpPr>
        <p:spPr>
          <a:xfrm>
            <a:off x="357158" y="785794"/>
            <a:ext cx="8572528" cy="5857916"/>
          </a:xfrm>
        </p:spPr>
        <p:txBody>
          <a:bodyPr>
            <a:normAutofit/>
          </a:bodyPr>
          <a:lstStyle/>
          <a:p>
            <a:pPr algn="r">
              <a:lnSpc>
                <a:spcPct val="150000"/>
              </a:lnSpc>
            </a:pPr>
            <a:r>
              <a:rPr lang="fa-IR" b="1" dirty="0" smtClean="0">
                <a:solidFill>
                  <a:schemeClr val="tx1"/>
                </a:solidFill>
                <a:cs typeface="B Yagut" pitchFamily="2" charset="-78"/>
              </a:rPr>
              <a:t>برکه های تثبیت فاضلاب گودال های خاکی هستند که فاضلاب خانگی و دیگر فاضلاب ها برای مدت طولانی در آنها نگهداری شده و با عمل ته نشینی و به کمک نور،حرارت، رشد جلبکها و میکروارگانیسم ها مواد آلی موجود در فاضلاب تجزیه و تثبیت می گردد.در این واحد ها عمل ته نشینی و تثبیت  هر دو با هم انجام می شود </a:t>
            </a:r>
          </a:p>
          <a:p>
            <a:pPr algn="r">
              <a:lnSpc>
                <a:spcPct val="150000"/>
              </a:lnSpc>
            </a:pPr>
            <a:r>
              <a:rPr lang="fa-IR" b="1" dirty="0" smtClean="0">
                <a:solidFill>
                  <a:schemeClr val="bg1"/>
                </a:solidFill>
                <a:cs typeface="B Yagut" pitchFamily="2" charset="-78"/>
              </a:rPr>
              <a:t> </a:t>
            </a:r>
          </a:p>
          <a:p>
            <a:pPr algn="r">
              <a:lnSpc>
                <a:spcPct val="150000"/>
              </a:lnSpc>
            </a:pPr>
            <a:endParaRPr lang="fa-IR" dirty="0">
              <a:solidFill>
                <a:schemeClr val="bg1"/>
              </a:solidFill>
              <a:cs typeface="B Yagut"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85794"/>
          </a:xfrm>
        </p:spPr>
        <p:txBody>
          <a:bodyPr/>
          <a:lstStyle/>
          <a:p>
            <a:r>
              <a:rPr lang="fa-IR" dirty="0" smtClean="0">
                <a:cs typeface="2  Mitra Bold" pitchFamily="2" charset="-78"/>
              </a:rPr>
              <a:t>انجام فرایند تصفیه در بر که های تثبیت</a:t>
            </a:r>
            <a:endParaRPr lang="fa-IR" dirty="0">
              <a:cs typeface="2  Mitra Bold" pitchFamily="2" charset="-78"/>
            </a:endParaRPr>
          </a:p>
        </p:txBody>
      </p:sp>
      <p:sp>
        <p:nvSpPr>
          <p:cNvPr id="3" name="Content Placeholder 2"/>
          <p:cNvSpPr>
            <a:spLocks noGrp="1"/>
          </p:cNvSpPr>
          <p:nvPr>
            <p:ph idx="1"/>
          </p:nvPr>
        </p:nvSpPr>
        <p:spPr>
          <a:xfrm>
            <a:off x="457200" y="928670"/>
            <a:ext cx="8229600" cy="5197493"/>
          </a:xfrm>
        </p:spPr>
        <p:txBody>
          <a:bodyPr>
            <a:normAutofit fontScale="85000" lnSpcReduction="20000"/>
          </a:bodyPr>
          <a:lstStyle/>
          <a:p>
            <a:pPr marL="514350" indent="-514350">
              <a:buFont typeface="Wingdings" pitchFamily="2" charset="2"/>
              <a:buChar char="Ø"/>
            </a:pPr>
            <a:r>
              <a:rPr lang="fa-IR" b="1" dirty="0" smtClean="0"/>
              <a:t>  از آنجا که فرآیندهای طبیعی در تصفیه فاضلاب در برکه ها نقش اساسی داشته و با توجه به پایین بودن سرعت فرآیندهای تصفیه طبیعی ، به زمان ماند طولانی برای تصفیه فاضلاب مورد نیاز </a:t>
            </a:r>
            <a:r>
              <a:rPr lang="fa-IR" b="1" smtClean="0"/>
              <a:t>می باشد</a:t>
            </a:r>
          </a:p>
          <a:p>
            <a:pPr marL="514350" indent="-514350">
              <a:buNone/>
            </a:pPr>
            <a:endParaRPr lang="fa-IR" b="1" dirty="0" smtClean="0"/>
          </a:p>
          <a:p>
            <a:pPr marL="514350" indent="-514350">
              <a:buFont typeface="Wingdings" pitchFamily="2" charset="2"/>
              <a:buChar char="Ø"/>
            </a:pPr>
            <a:r>
              <a:rPr lang="fa-IR" b="1" dirty="0" smtClean="0"/>
              <a:t> که این زمان ماند با توجه به شرایط آب و هوایی از چند روز تا چندین ماه </a:t>
            </a:r>
            <a:r>
              <a:rPr lang="fa-IR" b="1" smtClean="0"/>
              <a:t>متغیر است</a:t>
            </a:r>
          </a:p>
          <a:p>
            <a:pPr marL="514350" indent="-514350">
              <a:buNone/>
            </a:pPr>
            <a:endParaRPr lang="fa-IR" b="1" dirty="0" smtClean="0"/>
          </a:p>
          <a:p>
            <a:pPr marL="514350" indent="-514350">
              <a:buFont typeface="Wingdings" pitchFamily="2" charset="2"/>
              <a:buChar char="Ø"/>
            </a:pPr>
            <a:r>
              <a:rPr lang="fa-IR" b="1" dirty="0" smtClean="0"/>
              <a:t>برکه های تثبیت جزو روش های ارزان قیمت </a:t>
            </a:r>
            <a:r>
              <a:rPr lang="fa-IR" b="1" smtClean="0"/>
              <a:t>تصفیه فاضلاب</a:t>
            </a:r>
          </a:p>
          <a:p>
            <a:pPr marL="514350" indent="-514350">
              <a:buFont typeface="Wingdings" pitchFamily="2" charset="2"/>
              <a:buChar char="Ø"/>
            </a:pPr>
            <a:endParaRPr lang="fa-IR" b="1" dirty="0" smtClean="0"/>
          </a:p>
          <a:p>
            <a:pPr marL="514350" indent="-514350">
              <a:buFont typeface="Wingdings" pitchFamily="2" charset="2"/>
              <a:buChar char="Ø"/>
            </a:pPr>
            <a:r>
              <a:rPr lang="fa-IR" b="1" dirty="0" smtClean="0"/>
              <a:t>مناطقی که دارای شرایط آب و هوایی مناسب و زمین ارزان قیمت کافی باشند به راحتی می توان برای تصفیه طیف وسیعی از فاضلاب های شهری و صنعتی استفاده نمود.</a:t>
            </a:r>
          </a:p>
          <a:p>
            <a:pPr>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مهمترین طبقه بندی برکه ها براساس واکنش های بیولوژی غالب در آنها است </a:t>
            </a:r>
            <a:br>
              <a:rPr lang="fa-IR" b="1" dirty="0" smtClean="0"/>
            </a:br>
            <a:endParaRPr lang="fa-IR" dirty="0"/>
          </a:p>
        </p:txBody>
      </p:sp>
      <p:sp>
        <p:nvSpPr>
          <p:cNvPr id="3" name="Content Placeholder 2"/>
          <p:cNvSpPr>
            <a:spLocks noGrp="1"/>
          </p:cNvSpPr>
          <p:nvPr>
            <p:ph idx="1"/>
          </p:nvPr>
        </p:nvSpPr>
        <p:spPr/>
        <p:txBody>
          <a:bodyPr/>
          <a:lstStyle/>
          <a:p>
            <a:pPr marL="514350" indent="-514350">
              <a:lnSpc>
                <a:spcPct val="200000"/>
              </a:lnSpc>
              <a:buFont typeface="+mj-lt"/>
              <a:buAutoNum type="arabicParenR"/>
            </a:pPr>
            <a:r>
              <a:rPr lang="fa-IR" b="1" dirty="0" smtClean="0"/>
              <a:t>برکه های بی هوازی </a:t>
            </a:r>
          </a:p>
          <a:p>
            <a:pPr marL="514350" indent="-514350">
              <a:lnSpc>
                <a:spcPct val="200000"/>
              </a:lnSpc>
              <a:buFont typeface="+mj-lt"/>
              <a:buAutoNum type="arabicParenR"/>
            </a:pPr>
            <a:r>
              <a:rPr lang="fa-IR" b="1" dirty="0" smtClean="0"/>
              <a:t>  برکه های اختیاری </a:t>
            </a:r>
          </a:p>
          <a:p>
            <a:pPr marL="514350" indent="-514350">
              <a:lnSpc>
                <a:spcPct val="200000"/>
              </a:lnSpc>
              <a:buFont typeface="+mj-lt"/>
              <a:buAutoNum type="arabicParenR"/>
            </a:pPr>
            <a:r>
              <a:rPr lang="fa-IR" b="1" dirty="0" smtClean="0"/>
              <a:t> برکه های هوازی</a:t>
            </a:r>
          </a:p>
          <a:p>
            <a:pPr marL="514350" indent="-514350">
              <a:lnSpc>
                <a:spcPct val="200000"/>
              </a:lnSpc>
              <a:buFont typeface="+mj-lt"/>
              <a:buAutoNum type="arabicParenR"/>
            </a:pP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fa-IR" smtClean="0"/>
              <a:t>برکه های بی هوازی</a:t>
            </a:r>
            <a:endParaRPr lang="fa-IR"/>
          </a:p>
        </p:txBody>
      </p:sp>
      <p:sp>
        <p:nvSpPr>
          <p:cNvPr id="3" name="Content Placeholder 2"/>
          <p:cNvSpPr>
            <a:spLocks noGrp="1"/>
          </p:cNvSpPr>
          <p:nvPr>
            <p:ph idx="1"/>
          </p:nvPr>
        </p:nvSpPr>
        <p:spPr>
          <a:xfrm>
            <a:off x="457200" y="1071546"/>
            <a:ext cx="8229600" cy="5429288"/>
          </a:xfrm>
        </p:spPr>
        <p:txBody>
          <a:bodyPr>
            <a:normAutofit fontScale="92500" lnSpcReduction="10000"/>
          </a:bodyPr>
          <a:lstStyle/>
          <a:p>
            <a:pPr>
              <a:buFont typeface="Wingdings" pitchFamily="2" charset="2"/>
              <a:buChar char="ü"/>
            </a:pPr>
            <a:r>
              <a:rPr lang="fa-IR" b="1" smtClean="0"/>
              <a:t> در این برکه ها اکسیژن محلول در فاضلاب وجود نداشته و باکتری های بی هوازی مواد آلی را تجزیه می نمایند . عمق این برکه ها معمولا بین 5-2 متر است که دریافت کننده بار مواد آلی زیاد می باشند . به دلیل بار گذاری زیاد مواد آلی در برکه های بی هوازی هیچ گونه اکسیژن محلول و جلبکی در فاضلاب ندارد . در بعضی مواقع یک لایه نازکی از جلبک کلامیدوموناس در سطح این برکه ها دیده می شود .</a:t>
            </a:r>
          </a:p>
          <a:p>
            <a:pPr>
              <a:buNone/>
            </a:pPr>
            <a:r>
              <a:rPr lang="fa-IR" b="1" smtClean="0"/>
              <a:t> </a:t>
            </a:r>
            <a:endParaRPr lang="en-US" smtClean="0"/>
          </a:p>
          <a:p>
            <a:pPr>
              <a:buFont typeface="Wingdings" pitchFamily="2" charset="2"/>
              <a:buChar char="ü"/>
            </a:pPr>
            <a:r>
              <a:rPr lang="fa-IR" b="1" smtClean="0"/>
              <a:t>زمان ماند فاضلاب در این برکه ها بین 5-2 روز نگهداری می شود اگرچه زمان ماندهای طولانی تری نیز گزارش شده است مهمترین واکنش بیولوژیکی در آنها تولید اسید و تخمیر متانی است . </a:t>
            </a:r>
            <a:endParaRPr lang="fa-I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Autofit/>
          </a:bodyPr>
          <a:lstStyle/>
          <a:p>
            <a:r>
              <a:rPr lang="fa-IR" sz="2400" b="1" smtClean="0"/>
              <a:t>در حین عبور فاضلاب از برکه های تثبیت بی هوازی تغییرات زیر در فاضلاب صورت می گیرد </a:t>
            </a:r>
            <a:r>
              <a:rPr lang="en-US" sz="2400" smtClean="0"/>
              <a:t/>
            </a:r>
            <a:br>
              <a:rPr lang="en-US" sz="2400" smtClean="0"/>
            </a:br>
            <a:endParaRPr lang="fa-IR" sz="2400"/>
          </a:p>
        </p:txBody>
      </p:sp>
      <p:sp>
        <p:nvSpPr>
          <p:cNvPr id="3" name="Content Placeholder 2"/>
          <p:cNvSpPr>
            <a:spLocks noGrp="1"/>
          </p:cNvSpPr>
          <p:nvPr>
            <p:ph idx="1"/>
          </p:nvPr>
        </p:nvSpPr>
        <p:spPr>
          <a:xfrm>
            <a:off x="214282" y="1214422"/>
            <a:ext cx="8715436" cy="5357850"/>
          </a:xfrm>
        </p:spPr>
        <p:txBody>
          <a:bodyPr>
            <a:normAutofit lnSpcReduction="10000"/>
          </a:bodyPr>
          <a:lstStyle/>
          <a:p>
            <a:pPr>
              <a:buFont typeface="Wingdings" pitchFamily="2" charset="2"/>
              <a:buChar char="ü"/>
            </a:pPr>
            <a:r>
              <a:rPr lang="fa-IR" b="1" smtClean="0"/>
              <a:t>اکثر جامدات معلق در کف برکه ته نشین می شود . </a:t>
            </a:r>
            <a:endParaRPr lang="en-US" smtClean="0"/>
          </a:p>
          <a:p>
            <a:pPr>
              <a:buFont typeface="Wingdings" pitchFamily="2" charset="2"/>
              <a:buChar char="ü"/>
            </a:pPr>
            <a:r>
              <a:rPr lang="fa-IR" b="1" smtClean="0"/>
              <a:t> تا حدودی حذف پاتوژن ها صورت گرفته و تخم انگ ها نیز ته نشین می شوند .</a:t>
            </a:r>
          </a:p>
          <a:p>
            <a:pPr>
              <a:buNone/>
            </a:pPr>
            <a:endParaRPr lang="en-US" smtClean="0"/>
          </a:p>
          <a:p>
            <a:pPr>
              <a:buFont typeface="Wingdings" pitchFamily="2" charset="2"/>
              <a:buChar char="ü"/>
            </a:pPr>
            <a:r>
              <a:rPr lang="fa-IR" b="1" smtClean="0"/>
              <a:t>مواد سبک و کم وزن همچون روغن ، چربی ، کرک ، و کف بر روی سطح فاضلاب تجمع یافته و تشکیل لایه کفاب را می دهد. </a:t>
            </a:r>
          </a:p>
          <a:p>
            <a:pPr>
              <a:buFont typeface="Wingdings" pitchFamily="2" charset="2"/>
              <a:buChar char="ü"/>
            </a:pPr>
            <a:endParaRPr lang="en-US" smtClean="0"/>
          </a:p>
          <a:p>
            <a:pPr>
              <a:buFont typeface="Wingdings" pitchFamily="2" charset="2"/>
              <a:buChar char="ü"/>
            </a:pPr>
            <a:r>
              <a:rPr lang="fa-IR" b="1" smtClean="0"/>
              <a:t>مواد آلی در دو مرحله شامل تخمیر اسیدی و متانی تبدیل به گاز و جامدات تثبیت شده می شوند .</a:t>
            </a:r>
            <a:endParaRPr lang="en-US" smtClean="0"/>
          </a:p>
          <a:p>
            <a:pPr>
              <a:buNone/>
            </a:pPr>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t> برکه های اختیاری </a:t>
            </a:r>
            <a:endParaRPr lang="fa-IR"/>
          </a:p>
        </p:txBody>
      </p:sp>
      <p:sp>
        <p:nvSpPr>
          <p:cNvPr id="3" name="Content Placeholder 2"/>
          <p:cNvSpPr>
            <a:spLocks noGrp="1"/>
          </p:cNvSpPr>
          <p:nvPr>
            <p:ph idx="1"/>
          </p:nvPr>
        </p:nvSpPr>
        <p:spPr/>
        <p:txBody>
          <a:bodyPr>
            <a:normAutofit/>
          </a:bodyPr>
          <a:lstStyle/>
          <a:p>
            <a:pPr>
              <a:buFont typeface="Wingdings" pitchFamily="2" charset="2"/>
              <a:buChar char="v"/>
            </a:pPr>
            <a:r>
              <a:rPr lang="fa-IR" b="1" smtClean="0"/>
              <a:t>متداول ترین نوع برکه ها هستند که در لایه های فوقانی آنها به دلیل وجود اکسیژن محلول شرایط هوازی وجود دارد و در لایه های تحتانی به دلیل عدم وجود اکسیژن محلول شرایط بی هوازی غالب می باشد .</a:t>
            </a:r>
          </a:p>
          <a:p>
            <a:pPr>
              <a:buFont typeface="Wingdings" pitchFamily="2" charset="2"/>
              <a:buChar char="v"/>
            </a:pPr>
            <a:r>
              <a:rPr lang="fa-IR" b="1" smtClean="0"/>
              <a:t>عمق این برکه ها معمولا بین 5/2 -5/1 متر و زمان ماند در آنجابین30 -7 روز می باشد .</a:t>
            </a:r>
          </a:p>
          <a:p>
            <a:pPr>
              <a:buFont typeface="Wingdings" pitchFamily="2" charset="2"/>
              <a:buChar char="v"/>
            </a:pPr>
            <a:r>
              <a:rPr lang="fa-IR" b="1" smtClean="0"/>
              <a:t> در لایه هوازی فوقانی ، جلبک ها و باکتری های هوازی و اختیاری به صورت همزیستی زندگی می کنند . </a:t>
            </a:r>
            <a:endParaRPr lang="en-US" smtClean="0"/>
          </a:p>
          <a:p>
            <a:pPr>
              <a:buFont typeface="Wingdings" pitchFamily="2" charset="2"/>
              <a:buChar char="v"/>
            </a:pPr>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smtClean="0"/>
              <a:t>برکه های اختیاری را به دو نوع تقسیم می کنند :</a:t>
            </a:r>
            <a:endParaRPr lang="fa-IR"/>
          </a:p>
        </p:txBody>
      </p:sp>
      <p:sp>
        <p:nvSpPr>
          <p:cNvPr id="3" name="Content Placeholder 2"/>
          <p:cNvSpPr>
            <a:spLocks noGrp="1"/>
          </p:cNvSpPr>
          <p:nvPr>
            <p:ph idx="1"/>
          </p:nvPr>
        </p:nvSpPr>
        <p:spPr/>
        <p:txBody>
          <a:bodyPr/>
          <a:lstStyle/>
          <a:p>
            <a:pPr>
              <a:buFont typeface="Wingdings" pitchFamily="2" charset="2"/>
              <a:buChar char="ü"/>
            </a:pPr>
            <a:r>
              <a:rPr lang="fa-IR" b="1" smtClean="0"/>
              <a:t>برکه های اختیاری اولیه که دریافت کننده فاضلاب خام می باشند.</a:t>
            </a:r>
          </a:p>
          <a:p>
            <a:pPr>
              <a:buNone/>
            </a:pPr>
            <a:endParaRPr lang="fa-IR" b="1" smtClean="0"/>
          </a:p>
          <a:p>
            <a:pPr>
              <a:buNone/>
            </a:pPr>
            <a:endParaRPr lang="en-US" smtClean="0"/>
          </a:p>
          <a:p>
            <a:pPr>
              <a:buFont typeface="Wingdings" pitchFamily="2" charset="2"/>
              <a:buChar char="ü"/>
            </a:pPr>
            <a:r>
              <a:rPr lang="fa-IR" b="1" smtClean="0"/>
              <a:t>برکه های اختیاری ثانویه که دریافت کننده فاضلاب ته نشین شده می باشند .</a:t>
            </a:r>
            <a:endParaRPr lang="en-US" smtClean="0"/>
          </a:p>
          <a:p>
            <a:pPr>
              <a:buNone/>
            </a:pPr>
            <a:endParaRPr lang="en-US" smtClean="0"/>
          </a:p>
          <a:p>
            <a:pPr>
              <a:buFont typeface="Wingdings" pitchFamily="2" charset="2"/>
              <a:buChar char="ü"/>
            </a:pPr>
            <a:endParaRPr lang="fa-I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1183</Words>
  <Application>Microsoft Office PowerPoint</Application>
  <PresentationFormat>On-screen Show (4:3)</PresentationFormat>
  <Paragraphs>124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2  Mitra Bold</vt:lpstr>
      <vt:lpstr>Arial</vt:lpstr>
      <vt:lpstr>B Yagut</vt:lpstr>
      <vt:lpstr>Calibri</vt:lpstr>
      <vt:lpstr>Times New Roman</vt:lpstr>
      <vt:lpstr>Wingdings</vt:lpstr>
      <vt:lpstr>Office Theme</vt:lpstr>
      <vt:lpstr>PowerPoint Presentation</vt:lpstr>
      <vt:lpstr>PowerPoint Presentation</vt:lpstr>
      <vt:lpstr>تعریف برکه های تثبیت</vt:lpstr>
      <vt:lpstr>انجام فرایند تصفیه در بر که های تثبیت</vt:lpstr>
      <vt:lpstr>مهمترین طبقه بندی برکه ها براساس واکنش های بیولوژی غالب در آنها است  </vt:lpstr>
      <vt:lpstr>برکه های بی هوازی</vt:lpstr>
      <vt:lpstr>در حین عبور فاضلاب از برکه های تثبیت بی هوازی تغییرات زیر در فاضلاب صورت می گیرد  </vt:lpstr>
      <vt:lpstr> برکه های اختیاری </vt:lpstr>
      <vt:lpstr>برکه های اختیاری را به دو نوع تقسیم می کنند :</vt:lpstr>
      <vt:lpstr>تغییرات عبور فاضلاب از برکه های اختیاری</vt:lpstr>
      <vt:lpstr> برکه های هوازی</vt:lpstr>
      <vt:lpstr>راندمان تصفیه در مناطق سردسیر</vt:lpstr>
      <vt:lpstr> فاکتورهای موثر در تصفیه در برکه های تثبیت </vt:lpstr>
      <vt:lpstr>PowerPoint Presentation</vt:lpstr>
      <vt:lpstr>3.فاکتورهای شیمیایی </vt:lpstr>
      <vt:lpstr>مزایای سیستم برکه های تثبیت  </vt:lpstr>
      <vt:lpstr>2.ارزان بودن </vt:lpstr>
      <vt:lpstr>3.راندمان بالا </vt:lpstr>
      <vt:lpstr>4.قابلیت تحمل شوک مواد آلی و سمی و بالا بودن راندمان حذف فلزلت سنگین </vt:lpstr>
      <vt:lpstr>   05بالا بودن مقاومت برکه ها نسبت به شک فلزات سنگین به دلیل کاهش غلظت فلزات از طریق رقیق سازی فاضلاب خام با حجم زیاد فاضلاب موجود در برکه ها است . </vt:lpstr>
      <vt:lpstr>فاضلاب صنایع مواد غذایی </vt:lpstr>
      <vt:lpstr>PowerPoint Presentation</vt:lpstr>
      <vt:lpstr>1. تولید بو </vt:lpstr>
      <vt:lpstr>معایب برکه های تثبیت </vt:lpstr>
      <vt:lpstr>2.پرورش حشرات  </vt:lpstr>
      <vt:lpstr>3.بالا بودن غلظت جامدات معلق  </vt:lpstr>
      <vt:lpstr>4.نیاز به زمین زیاد </vt:lpstr>
      <vt:lpstr>احتمال آلودگی آب های زیر زمینی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تعریف برکه های تثبیت</dc:title>
  <dc:creator>k</dc:creator>
  <cp:lastModifiedBy>Hossein Zinati</cp:lastModifiedBy>
  <cp:revision>17</cp:revision>
  <dcterms:created xsi:type="dcterms:W3CDTF">2010-12-16T17:29:31Z</dcterms:created>
  <dcterms:modified xsi:type="dcterms:W3CDTF">2014-04-06T08:16:04Z</dcterms:modified>
</cp:coreProperties>
</file>